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99" r:id="rId1"/>
  </p:sldMasterIdLst>
  <p:notesMasterIdLst>
    <p:notesMasterId r:id="rId9"/>
  </p:notesMasterIdLst>
  <p:sldIdLst>
    <p:sldId id="256" r:id="rId2"/>
    <p:sldId id="257" r:id="rId3"/>
    <p:sldId id="261" r:id="rId4"/>
    <p:sldId id="260" r:id="rId5"/>
    <p:sldId id="258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921"/>
  </p:normalViewPr>
  <p:slideViewPr>
    <p:cSldViewPr snapToGrid="0" snapToObjects="1">
      <p:cViewPr varScale="1">
        <p:scale>
          <a:sx n="109" d="100"/>
          <a:sy n="109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5DBC32-7FA8-3642-B571-758780DDC081}" type="datetimeFigureOut">
              <a:rPr kumimoji="1" lang="zh-TW" altLang="en-US" smtClean="0"/>
              <a:t>2018/7/15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68A826-DD97-4C4A-841F-F16C7AF59E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66780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dirty="0"/>
              <a:t>在算法初始化阶段，为每一个样本赋予一个相等的</a:t>
            </a:r>
            <a:r>
              <a:rPr kumimoji="1" lang="en" altLang="zh-TW" dirty="0"/>
              <a:t>weight</a:t>
            </a:r>
            <a:r>
              <a:rPr kumimoji="1" lang="zh-TW" altLang="en" dirty="0"/>
              <a:t>，</a:t>
            </a:r>
            <a:r>
              <a:rPr kumimoji="1" lang="zh-TW" altLang="en-US" dirty="0"/>
              <a:t>换言之，每个样本在开始都是一样重要的。接下来，每一次训练后得到的模型，对数据点的估计会有所差异，所以在每一步结束后，我们需要对</a:t>
            </a:r>
            <a:r>
              <a:rPr kumimoji="1" lang="en" altLang="zh-TW" dirty="0"/>
              <a:t>weight</a:t>
            </a:r>
            <a:r>
              <a:rPr kumimoji="1" lang="zh-TW" altLang="en-US" dirty="0"/>
              <a:t>进行处理，而处理的方式就是通过增加错分类的样本点的</a:t>
            </a:r>
            <a:r>
              <a:rPr kumimoji="1" lang="en" altLang="zh-TW" dirty="0"/>
              <a:t>weight</a:t>
            </a:r>
            <a:r>
              <a:rPr kumimoji="1" lang="zh-TW" altLang="en" dirty="0"/>
              <a:t>，</a:t>
            </a:r>
            <a:r>
              <a:rPr kumimoji="1" lang="zh-TW" altLang="en-US" dirty="0"/>
              <a:t>同时减少分类正确的样本点的</a:t>
            </a:r>
            <a:r>
              <a:rPr kumimoji="1" lang="en" altLang="zh-TW" dirty="0"/>
              <a:t>weight</a:t>
            </a:r>
            <a:r>
              <a:rPr kumimoji="1" lang="zh-TW" altLang="en" dirty="0"/>
              <a:t>。</a:t>
            </a:r>
            <a:r>
              <a:rPr kumimoji="1" lang="zh-TW" altLang="en-US" dirty="0"/>
              <a:t>这样能够确保，如果某些点经常被分错，那么就会被“严重关注”，也就会被赋予一个很高的</a:t>
            </a:r>
            <a:r>
              <a:rPr kumimoji="1" lang="en" altLang="zh-TW" dirty="0"/>
              <a:t>weight</a:t>
            </a:r>
            <a:r>
              <a:rPr kumimoji="1" lang="zh-TW" altLang="en" dirty="0"/>
              <a:t>。</a:t>
            </a:r>
            <a:r>
              <a:rPr kumimoji="1" lang="zh-TW" altLang="en-US" dirty="0"/>
              <a:t>然后等进行了</a:t>
            </a:r>
            <a:r>
              <a:rPr kumimoji="1" lang="en" altLang="zh-TW" dirty="0"/>
              <a:t>NN</a:t>
            </a:r>
            <a:r>
              <a:rPr kumimoji="1" lang="zh-TW" altLang="en-US" dirty="0"/>
              <a:t>次迭代（迭代次数由用户指定），将会得到</a:t>
            </a:r>
            <a:r>
              <a:rPr kumimoji="1" lang="en" altLang="zh-TW" dirty="0"/>
              <a:t>NN</a:t>
            </a:r>
            <a:r>
              <a:rPr kumimoji="1" lang="zh-TW" altLang="en-US" dirty="0"/>
              <a:t>个简单的</a:t>
            </a:r>
            <a:r>
              <a:rPr kumimoji="1" lang="en" altLang="zh-TW" dirty="0"/>
              <a:t>base learner</a:t>
            </a:r>
            <a:r>
              <a:rPr kumimoji="1" lang="zh-TW" altLang="en" dirty="0"/>
              <a:t>，</a:t>
            </a:r>
            <a:r>
              <a:rPr kumimoji="1" lang="zh-TW" altLang="en-US" dirty="0"/>
              <a:t>最后将它们组合起来，可以对它们进行加权（错误率越大的</a:t>
            </a:r>
            <a:r>
              <a:rPr kumimoji="1" lang="en" altLang="zh-TW" dirty="0"/>
              <a:t>base learner </a:t>
            </a:r>
            <a:r>
              <a:rPr kumimoji="1" lang="zh-TW" altLang="en-US" dirty="0"/>
              <a:t>其权重值越小，错误率越小的基分类器权重值越大）、或者让它们进行投票等得到一个最终的模型。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68A826-DD97-4C4A-841F-F16C7AF59EE0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77757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每一次计算都是为了减少上一次的 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</a:t>
            </a:r>
            <a:r>
              <a:rPr lang="zh-TW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而为了减少这些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</a:t>
            </a:r>
            <a:r>
              <a:rPr lang="zh-TW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它会在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减少的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方向上建立一个新的 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zh-TW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所以说，在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boosting algorithm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中，新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建立的目的是为了使先前模型的残差往梯度方向减少，与传统的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boosting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算法对正错样本赋予不同加权的做法有着极大的区别。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68A826-DD97-4C4A-841F-F16C7AF59EE0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78243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每一次计算都是为了减少上一次的 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</a:t>
            </a:r>
            <a:r>
              <a:rPr lang="zh-TW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而为了减少这些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</a:t>
            </a:r>
            <a:r>
              <a:rPr lang="zh-TW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它会在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residual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减少的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方向上建立一个新的 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zh-TW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所以说，在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gradient boosting algorithm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中，新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建立的目的是为了使先前模型的残差往梯度方向减少，与传统的</a:t>
            </a:r>
            <a:r>
              <a:rPr lang="en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boosting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算法对正错样本赋予不同加权的做法有着极大的区别。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68A826-DD97-4C4A-841F-F16C7AF59EE0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9846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68A826-DD97-4C4A-841F-F16C7AF59EE0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46859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7/15/18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5272039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545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593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082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7/15/18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262557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502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379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685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3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48642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51080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1362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  <p:sldLayoutId id="2147483901" r:id="rId2"/>
    <p:sldLayoutId id="2147483902" r:id="rId3"/>
    <p:sldLayoutId id="2147483903" r:id="rId4"/>
    <p:sldLayoutId id="2147483904" r:id="rId5"/>
    <p:sldLayoutId id="2147483905" r:id="rId6"/>
    <p:sldLayoutId id="2147483906" r:id="rId7"/>
    <p:sldLayoutId id="2147483907" r:id="rId8"/>
    <p:sldLayoutId id="2147483908" r:id="rId9"/>
    <p:sldLayoutId id="2147483909" r:id="rId10"/>
    <p:sldLayoutId id="2147483910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AD2694-2F2E-0A4A-A149-9DB71266E6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sz="4800" dirty="0">
                <a:latin typeface="Calibri" panose="020F0502020204030204" pitchFamily="34" charset="0"/>
                <a:ea typeface="PMingLiU" panose="02020500000000000000" pitchFamily="18" charset="-120"/>
                <a:cs typeface="Calibri" panose="020F0502020204030204" pitchFamily="34" charset="0"/>
              </a:rPr>
              <a:t>Gradient Boosting Machine</a:t>
            </a:r>
            <a:endParaRPr kumimoji="1" lang="zh-TW" altLang="en-US" sz="4800" dirty="0">
              <a:latin typeface="Calibri" panose="020F0502020204030204" pitchFamily="34" charset="0"/>
              <a:ea typeface="PMingLiU" panose="02020500000000000000" pitchFamily="18" charset="-12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131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D5DB4A-79BE-4E48-94AA-FC3298E56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Review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C7B273-EEC1-CF43-9B8F-5645C866D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427034"/>
          </a:xfrm>
        </p:spPr>
        <p:txBody>
          <a:bodyPr>
            <a:normAutofit/>
          </a:bodyPr>
          <a:lstStyle/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Ensemble Learning: 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結合多種模型表現提升最後的預測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分類結果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常見的三種訓練架構：</a:t>
            </a:r>
            <a:endParaRPr kumimoji="1"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1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Bagging</a:t>
            </a:r>
          </a:p>
          <a:p>
            <a:pPr lvl="2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Sampling from data</a:t>
            </a:r>
          </a:p>
          <a:p>
            <a:pPr lvl="2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Reduce variance by voting/average</a:t>
            </a:r>
          </a:p>
          <a:p>
            <a:pPr lvl="1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Boosting</a:t>
            </a:r>
          </a:p>
          <a:p>
            <a:pPr lvl="2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Boost weak learners to strong learner</a:t>
            </a:r>
          </a:p>
          <a:p>
            <a:pPr lvl="2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Reduce bias</a:t>
            </a:r>
          </a:p>
          <a:p>
            <a:pPr lvl="1"/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Stacking</a:t>
            </a:r>
          </a:p>
        </p:txBody>
      </p:sp>
    </p:spTree>
    <p:extLst>
      <p:ext uri="{BB962C8B-B14F-4D97-AF65-F5344CB8AC3E}">
        <p14:creationId xmlns:p14="http://schemas.microsoft.com/office/powerpoint/2010/main" val="3538249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A8D810-9034-1443-A13B-9A282828E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Boosting</a:t>
            </a:r>
            <a:br>
              <a:rPr kumimoji="1" lang="en-US" altLang="zh-TW" dirty="0"/>
            </a:b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A02BC6B-5CC6-E848-B606-08F2EACF3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024946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Boosting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的好處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</a:p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結合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weak learner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低複雜度、不容易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overfitting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、能快速訓練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以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Boosting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為基礎的演算法：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Adaboost (Adaptive Boosting)</a:t>
            </a: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Gradient Boosting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Ｍ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achine (GBM/GBDT)</a:t>
            </a: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XGboost</a:t>
            </a:r>
          </a:p>
          <a:p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61287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A8D810-9034-1443-A13B-9A282828E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Boosting_Adaboost</a:t>
            </a:r>
            <a:br>
              <a:rPr kumimoji="1" lang="en-US" altLang="zh-TW" dirty="0"/>
            </a:b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A02BC6B-5CC6-E848-B606-08F2EACF3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4817327" cy="40478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演算法概念：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先建立一個</a:t>
            </a:r>
            <a:r>
              <a:rPr kumimoji="1"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weak learner(decision stump)</a:t>
            </a: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，於每次迭代時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基於先前的模型進行優化，降低損失函數。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Incorrectly classified examples are identified high-weight data points.</a:t>
            </a: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Final classifier is linear combination of weak classifier.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96B6E3A-3CED-F046-BF5E-25109A788B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32752" r="2616" b="46914"/>
          <a:stretch/>
        </p:blipFill>
        <p:spPr>
          <a:xfrm>
            <a:off x="6977152" y="2497873"/>
            <a:ext cx="4599292" cy="66907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758771D-7B16-C344-AD46-177014F4380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36436" y="3308222"/>
            <a:ext cx="4040008" cy="331125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9ACE6DB-B724-354A-AD17-CD55CFA7927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315329" y="1209368"/>
            <a:ext cx="5876671" cy="1288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04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32129-777A-2147-9DE1-692B195C8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Boosting_Gradient Boosting 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B7C311D-1123-EE43-9840-6679B261E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862" y="2171700"/>
            <a:ext cx="4400551" cy="3581400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演算法概念：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Gradient Boosting= Gradient Descent + Boosting</a:t>
            </a:r>
          </a:p>
          <a:p>
            <a:r>
              <a:rPr kumimoji="1"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每棵樹從上一次訓練的所有樹的殘差做學習，使先前模型的殘差讓損失函數往梯度方向減少。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079684C-00D5-C041-97EA-9011A9F8A33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72151" y="1567789"/>
            <a:ext cx="6269537" cy="49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15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32129-777A-2147-9DE1-692B195C8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Boosting_Gradient Boosting 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B7C311D-1123-EE43-9840-6679B261E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6637" y="2000250"/>
            <a:ext cx="4400551" cy="47202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1. 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初始化，估計使損失函數極小化的常數值。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2. 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迭代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987552" lvl="1" indent="-457200">
              <a:buAutoNum type="alphaLcPeriod"/>
            </a:pPr>
            <a:r>
              <a:rPr lang="zh-CN" altLang="en-US" i="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計算損失函數的負梯度在當前模型的值，將他作為殘差之估計。</a:t>
            </a:r>
            <a:endParaRPr lang="en-US" altLang="zh-CN" i="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987552" lvl="1" indent="-457200">
              <a:buAutoNum type="alphaLcPeriod"/>
            </a:pPr>
            <a:r>
              <a:rPr lang="zh-CN" altLang="en-US" i="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估計回歸樹節點，以擬合殘差的近似值。</a:t>
            </a:r>
            <a:endParaRPr lang="en-US" altLang="zh-CN" i="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987552" lvl="1" indent="-457200">
              <a:buAutoNum type="alphaLcPeriod"/>
            </a:pPr>
            <a:r>
              <a:rPr lang="zh-CN" altLang="en-US" i="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利用線性搜索估計樹葉節點區域的值，使損失函數極小化。</a:t>
            </a:r>
            <a:endParaRPr lang="en-US" altLang="zh-CN" i="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987552" lvl="1" indent="-457200">
              <a:buAutoNum type="alphaLcPeriod"/>
            </a:pPr>
            <a:r>
              <a:rPr lang="zh-CN" altLang="en-US" i="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更新回歸樹</a:t>
            </a:r>
            <a:endParaRPr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079684C-00D5-C041-97EA-9011A9F8A33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8500" y="1567789"/>
            <a:ext cx="6269537" cy="498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494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32129-777A-2147-9DE1-692B195C8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Adaboost v.s Gradient Boosting </a:t>
            </a:r>
            <a:endParaRPr kumimoji="1"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3F4796E-7AA4-E54F-8FB3-F67B58E16AF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82749" y="1822450"/>
            <a:ext cx="9570325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980614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裁剪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{9AC3AA0F-B918-1147-AB4E-1D85D4EA80DC}tf10001072</Template>
  <TotalTime>822</TotalTime>
  <Words>690</Words>
  <Application>Microsoft Macintosh PowerPoint</Application>
  <PresentationFormat>寬螢幕</PresentationFormat>
  <Paragraphs>43</Paragraphs>
  <Slides>7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4" baseType="lpstr">
      <vt:lpstr>微軟正黑體</vt:lpstr>
      <vt:lpstr>微軟正黑體</vt:lpstr>
      <vt:lpstr>新細明體</vt:lpstr>
      <vt:lpstr>新細明體</vt:lpstr>
      <vt:lpstr>Calibri</vt:lpstr>
      <vt:lpstr>Franklin Gothic Book</vt:lpstr>
      <vt:lpstr>裁剪</vt:lpstr>
      <vt:lpstr>Gradient Boosting Machine</vt:lpstr>
      <vt:lpstr>Review</vt:lpstr>
      <vt:lpstr>Boosting </vt:lpstr>
      <vt:lpstr>Boosting_Adaboost </vt:lpstr>
      <vt:lpstr>Boosting_Gradient Boosting </vt:lpstr>
      <vt:lpstr>Boosting_Gradient Boosting </vt:lpstr>
      <vt:lpstr>Adaboost v.s Gradient Boosting 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Gradient Boosting Machine</dc:title>
  <dc:creator>fangyu lin</dc:creator>
  <cp:lastModifiedBy>fangyu lin</cp:lastModifiedBy>
  <cp:revision>30</cp:revision>
  <dcterms:created xsi:type="dcterms:W3CDTF">2018-07-15T02:19:44Z</dcterms:created>
  <dcterms:modified xsi:type="dcterms:W3CDTF">2018-07-15T16:02:12Z</dcterms:modified>
</cp:coreProperties>
</file>

<file path=docProps/thumbnail.jpeg>
</file>